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68" r:id="rId4"/>
    <p:sldId id="258" r:id="rId5"/>
    <p:sldId id="269" r:id="rId6"/>
    <p:sldId id="271" r:id="rId7"/>
    <p:sldId id="272" r:id="rId8"/>
    <p:sldId id="261" r:id="rId9"/>
    <p:sldId id="274" r:id="rId10"/>
    <p:sldId id="259" r:id="rId11"/>
    <p:sldId id="260" r:id="rId12"/>
    <p:sldId id="266" r:id="rId13"/>
    <p:sldId id="263" r:id="rId14"/>
    <p:sldId id="264" r:id="rId15"/>
    <p:sldId id="275"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071" autoAdjust="0"/>
  </p:normalViewPr>
  <p:slideViewPr>
    <p:cSldViewPr>
      <p:cViewPr varScale="1">
        <p:scale>
          <a:sx n="64" d="100"/>
          <a:sy n="64" d="100"/>
        </p:scale>
        <p:origin x="-215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F2211F3-5F72-43AB-B54E-6E50C649F6E4}" type="datetimeFigureOut">
              <a:rPr lang="en-AU" smtClean="0"/>
              <a:t>19/02/2016</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1E9C7D9-7A84-44D9-A561-D1F5088264C8}" type="slidenum">
              <a:rPr lang="en-AU" smtClean="0"/>
              <a:t>‹#›</a:t>
            </a:fld>
            <a:endParaRPr lang="en-AU"/>
          </a:p>
        </p:txBody>
      </p:sp>
    </p:spTree>
    <p:extLst>
      <p:ext uri="{BB962C8B-B14F-4D97-AF65-F5344CB8AC3E}">
        <p14:creationId xmlns:p14="http://schemas.microsoft.com/office/powerpoint/2010/main" val="189156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E9C7D9-7A84-44D9-A561-D1F5088264C8}" type="slidenum">
              <a:rPr lang="en-AU" smtClean="0"/>
              <a:t>2</a:t>
            </a:fld>
            <a:endParaRPr lang="en-AU"/>
          </a:p>
        </p:txBody>
      </p:sp>
    </p:spTree>
    <p:extLst>
      <p:ext uri="{BB962C8B-B14F-4D97-AF65-F5344CB8AC3E}">
        <p14:creationId xmlns:p14="http://schemas.microsoft.com/office/powerpoint/2010/main" val="30061618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E9C7D9-7A84-44D9-A561-D1F5088264C8}" type="slidenum">
              <a:rPr lang="en-AU" smtClean="0"/>
              <a:t>12</a:t>
            </a:fld>
            <a:endParaRPr lang="en-AU"/>
          </a:p>
        </p:txBody>
      </p:sp>
    </p:spTree>
    <p:extLst>
      <p:ext uri="{BB962C8B-B14F-4D97-AF65-F5344CB8AC3E}">
        <p14:creationId xmlns:p14="http://schemas.microsoft.com/office/powerpoint/2010/main" val="663759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E9C7D9-7A84-44D9-A561-D1F5088264C8}" type="slidenum">
              <a:rPr lang="en-AU" smtClean="0"/>
              <a:t>13</a:t>
            </a:fld>
            <a:endParaRPr lang="en-AU"/>
          </a:p>
        </p:txBody>
      </p:sp>
    </p:spTree>
    <p:extLst>
      <p:ext uri="{BB962C8B-B14F-4D97-AF65-F5344CB8AC3E}">
        <p14:creationId xmlns:p14="http://schemas.microsoft.com/office/powerpoint/2010/main" val="4246679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1E9C7D9-7A84-44D9-A561-D1F5088264C8}" type="slidenum">
              <a:rPr lang="en-AU" smtClean="0"/>
              <a:t>4</a:t>
            </a:fld>
            <a:endParaRPr lang="en-AU"/>
          </a:p>
        </p:txBody>
      </p:sp>
    </p:spTree>
    <p:extLst>
      <p:ext uri="{BB962C8B-B14F-4D97-AF65-F5344CB8AC3E}">
        <p14:creationId xmlns:p14="http://schemas.microsoft.com/office/powerpoint/2010/main" val="2375700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E9C7D9-7A84-44D9-A561-D1F5088264C8}" type="slidenum">
              <a:rPr lang="en-AU" smtClean="0"/>
              <a:t>5</a:t>
            </a:fld>
            <a:endParaRPr lang="en-AU"/>
          </a:p>
        </p:txBody>
      </p:sp>
    </p:spTree>
    <p:extLst>
      <p:ext uri="{BB962C8B-B14F-4D97-AF65-F5344CB8AC3E}">
        <p14:creationId xmlns:p14="http://schemas.microsoft.com/office/powerpoint/2010/main" val="2521130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0" dirty="0"/>
          </a:p>
        </p:txBody>
      </p:sp>
      <p:sp>
        <p:nvSpPr>
          <p:cNvPr id="4" name="Slide Number Placeholder 3"/>
          <p:cNvSpPr>
            <a:spLocks noGrp="1"/>
          </p:cNvSpPr>
          <p:nvPr>
            <p:ph type="sldNum" sz="quarter" idx="10"/>
          </p:nvPr>
        </p:nvSpPr>
        <p:spPr/>
        <p:txBody>
          <a:bodyPr/>
          <a:lstStyle/>
          <a:p>
            <a:fld id="{71E9C7D9-7A84-44D9-A561-D1F5088264C8}" type="slidenum">
              <a:rPr lang="en-AU" smtClean="0"/>
              <a:t>6</a:t>
            </a:fld>
            <a:endParaRPr lang="en-AU"/>
          </a:p>
        </p:txBody>
      </p:sp>
    </p:spTree>
    <p:extLst>
      <p:ext uri="{BB962C8B-B14F-4D97-AF65-F5344CB8AC3E}">
        <p14:creationId xmlns:p14="http://schemas.microsoft.com/office/powerpoint/2010/main" val="291997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E9C7D9-7A84-44D9-A561-D1F5088264C8}" type="slidenum">
              <a:rPr lang="en-AU" smtClean="0"/>
              <a:t>7</a:t>
            </a:fld>
            <a:endParaRPr lang="en-AU"/>
          </a:p>
        </p:txBody>
      </p:sp>
    </p:spTree>
    <p:extLst>
      <p:ext uri="{BB962C8B-B14F-4D97-AF65-F5344CB8AC3E}">
        <p14:creationId xmlns:p14="http://schemas.microsoft.com/office/powerpoint/2010/main" val="3556519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smtClean="0"/>
          </a:p>
        </p:txBody>
      </p:sp>
      <p:sp>
        <p:nvSpPr>
          <p:cNvPr id="4" name="Slide Number Placeholder 3"/>
          <p:cNvSpPr>
            <a:spLocks noGrp="1"/>
          </p:cNvSpPr>
          <p:nvPr>
            <p:ph type="sldNum" sz="quarter" idx="10"/>
          </p:nvPr>
        </p:nvSpPr>
        <p:spPr/>
        <p:txBody>
          <a:bodyPr/>
          <a:lstStyle/>
          <a:p>
            <a:fld id="{71E9C7D9-7A84-44D9-A561-D1F5088264C8}" type="slidenum">
              <a:rPr lang="en-AU" smtClean="0"/>
              <a:t>8</a:t>
            </a:fld>
            <a:endParaRPr lang="en-AU"/>
          </a:p>
        </p:txBody>
      </p:sp>
    </p:spTree>
    <p:extLst>
      <p:ext uri="{BB962C8B-B14F-4D97-AF65-F5344CB8AC3E}">
        <p14:creationId xmlns:p14="http://schemas.microsoft.com/office/powerpoint/2010/main" val="3471070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E9C7D9-7A84-44D9-A561-D1F5088264C8}" type="slidenum">
              <a:rPr lang="en-AU" smtClean="0"/>
              <a:t>9</a:t>
            </a:fld>
            <a:endParaRPr lang="en-AU"/>
          </a:p>
        </p:txBody>
      </p:sp>
    </p:spTree>
    <p:extLst>
      <p:ext uri="{BB962C8B-B14F-4D97-AF65-F5344CB8AC3E}">
        <p14:creationId xmlns:p14="http://schemas.microsoft.com/office/powerpoint/2010/main" val="2844667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1E9C7D9-7A84-44D9-A561-D1F5088264C8}" type="slidenum">
              <a:rPr lang="en-AU" smtClean="0"/>
              <a:t>10</a:t>
            </a:fld>
            <a:endParaRPr lang="en-AU"/>
          </a:p>
        </p:txBody>
      </p:sp>
    </p:spTree>
    <p:extLst>
      <p:ext uri="{BB962C8B-B14F-4D97-AF65-F5344CB8AC3E}">
        <p14:creationId xmlns:p14="http://schemas.microsoft.com/office/powerpoint/2010/main" val="3622046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smtClean="0"/>
          </a:p>
        </p:txBody>
      </p:sp>
      <p:sp>
        <p:nvSpPr>
          <p:cNvPr id="4" name="Slide Number Placeholder 3"/>
          <p:cNvSpPr>
            <a:spLocks noGrp="1"/>
          </p:cNvSpPr>
          <p:nvPr>
            <p:ph type="sldNum" sz="quarter" idx="10"/>
          </p:nvPr>
        </p:nvSpPr>
        <p:spPr/>
        <p:txBody>
          <a:bodyPr/>
          <a:lstStyle/>
          <a:p>
            <a:fld id="{71E9C7D9-7A84-44D9-A561-D1F5088264C8}" type="slidenum">
              <a:rPr lang="en-AU" smtClean="0"/>
              <a:t>11</a:t>
            </a:fld>
            <a:endParaRPr lang="en-AU"/>
          </a:p>
        </p:txBody>
      </p:sp>
    </p:spTree>
    <p:extLst>
      <p:ext uri="{BB962C8B-B14F-4D97-AF65-F5344CB8AC3E}">
        <p14:creationId xmlns:p14="http://schemas.microsoft.com/office/powerpoint/2010/main" val="3171193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11662F8-C0E5-4A58-B044-B866D281576E}" type="datetimeFigureOut">
              <a:rPr lang="en-AU" smtClean="0"/>
              <a:t>19/02/2016</a:t>
            </a:fld>
            <a:endParaRPr lang="en-AU"/>
          </a:p>
        </p:txBody>
      </p:sp>
      <p:sp>
        <p:nvSpPr>
          <p:cNvPr id="5" name="Footer Placeholder 4"/>
          <p:cNvSpPr>
            <a:spLocks noGrp="1"/>
          </p:cNvSpPr>
          <p:nvPr>
            <p:ph type="ftr" sz="quarter" idx="11"/>
          </p:nvPr>
        </p:nvSpPr>
        <p:spPr/>
        <p:txBody>
          <a:bodyPr/>
          <a:lstStyle/>
          <a:p>
            <a:endParaRPr lang="en-A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EC2AB6DF-AF43-484C-B215-71432263DB15}" type="slidenum">
              <a:rPr lang="en-AU" smtClean="0"/>
              <a:t>‹#›</a:t>
            </a:fld>
            <a:endParaRPr lang="en-A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1662F8-C0E5-4A58-B044-B866D281576E}" type="datetimeFigureOut">
              <a:rPr lang="en-AU" smtClean="0"/>
              <a:t>19/02/2016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C2AB6DF-AF43-484C-B215-71432263DB15}"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1662F8-C0E5-4A58-B044-B866D281576E}" type="datetimeFigureOut">
              <a:rPr lang="en-AU" smtClean="0"/>
              <a:t>19/02/2016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C2AB6DF-AF43-484C-B215-71432263DB15}"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1662F8-C0E5-4A58-B044-B866D281576E}" type="datetimeFigureOut">
              <a:rPr lang="en-AU" smtClean="0"/>
              <a:t>19/02/2016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C2AB6DF-AF43-484C-B215-71432263DB15}"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11662F8-C0E5-4A58-B044-B866D281576E}" type="datetimeFigureOut">
              <a:rPr lang="en-AU" smtClean="0"/>
              <a:t>19/02/2016</a:t>
            </a:fld>
            <a:endParaRPr lang="en-A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C2AB6DF-AF43-484C-B215-71432263DB15}" type="slidenum">
              <a:rPr lang="en-AU" smtClean="0"/>
              <a:t>‹#›</a:t>
            </a:fld>
            <a:endParaRPr lang="en-A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1662F8-C0E5-4A58-B044-B866D281576E}" type="datetimeFigureOut">
              <a:rPr lang="en-AU" smtClean="0"/>
              <a:t>19/02/2016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C2AB6DF-AF43-484C-B215-71432263DB15}"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1662F8-C0E5-4A58-B044-B866D281576E}" type="datetimeFigureOut">
              <a:rPr lang="en-AU" smtClean="0"/>
              <a:t>19/02/2016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C2AB6DF-AF43-484C-B215-71432263DB15}"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1662F8-C0E5-4A58-B044-B866D281576E}" type="datetimeFigureOut">
              <a:rPr lang="en-AU" smtClean="0"/>
              <a:t>19/02/2016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C2AB6DF-AF43-484C-B215-71432263DB15}"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11662F8-C0E5-4A58-B044-B866D281576E}" type="datetimeFigureOut">
              <a:rPr lang="en-AU" smtClean="0"/>
              <a:t>19/02/2016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C2AB6DF-AF43-484C-B215-71432263DB15}"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1662F8-C0E5-4A58-B044-B866D281576E}" type="datetimeFigureOut">
              <a:rPr lang="en-AU" smtClean="0"/>
              <a:t>19/02/2016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C2AB6DF-AF43-484C-B215-71432263DB15}" type="slidenum">
              <a:rPr lang="en-AU" smtClean="0"/>
              <a:t>‹#›</a:t>
            </a:fld>
            <a:endParaRPr lang="en-A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A11662F8-C0E5-4A58-B044-B866D281576E}" type="datetimeFigureOut">
              <a:rPr lang="en-AU" smtClean="0"/>
              <a:t>19/02/2016</a:t>
            </a:fld>
            <a:endParaRPr lang="en-AU"/>
          </a:p>
        </p:txBody>
      </p:sp>
      <p:sp>
        <p:nvSpPr>
          <p:cNvPr id="7" name="Slide Number Placeholder 6"/>
          <p:cNvSpPr>
            <a:spLocks noGrp="1"/>
          </p:cNvSpPr>
          <p:nvPr>
            <p:ph type="sldNum" sz="quarter" idx="12"/>
          </p:nvPr>
        </p:nvSpPr>
        <p:spPr/>
        <p:txBody>
          <a:bodyPr/>
          <a:lstStyle/>
          <a:p>
            <a:fld id="{EC2AB6DF-AF43-484C-B215-71432263DB15}" type="slidenum">
              <a:rPr lang="en-AU" smtClean="0"/>
              <a:t>‹#›</a:t>
            </a:fld>
            <a:endParaRPr lang="en-A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A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11662F8-C0E5-4A58-B044-B866D281576E}" type="datetimeFigureOut">
              <a:rPr lang="en-AU" smtClean="0"/>
              <a:t>19/02/2016</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C2AB6DF-AF43-484C-B215-71432263DB15}" type="slidenum">
              <a:rPr lang="en-AU" smtClean="0"/>
              <a:t>‹#›</a:t>
            </a:fld>
            <a:endParaRPr lang="en-A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m.au/url?sa=i&amp;rct=j&amp;q=&amp;esrc=s&amp;source=images&amp;cd=&amp;cad=rja&amp;uact=8&amp;ved=0ahUKEwi134aklITLAhUBrZQKHWR8BbMQjRwIBw&amp;url=http%3A%2F%2Fimoos.info%2Fimoos%2Fcontent%2Ficons%2F&amp;psig=AFQjCNH-Mndp_miDQotPxyX-n7qVF2AVmw&amp;ust=1455982634625109"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AU" dirty="0" smtClean="0"/>
              <a:t>Esra </a:t>
            </a:r>
            <a:r>
              <a:rPr lang="en-AU" dirty="0" err="1" smtClean="0"/>
              <a:t>ozege</a:t>
            </a:r>
            <a:r>
              <a:rPr lang="en-AU" dirty="0" smtClean="0"/>
              <a:t> </a:t>
            </a:r>
            <a:r>
              <a:rPr lang="en-AU" dirty="0" err="1" smtClean="0"/>
              <a:t>lLB</a:t>
            </a:r>
            <a:endParaRPr lang="en-AU" dirty="0"/>
          </a:p>
        </p:txBody>
      </p:sp>
      <p:sp>
        <p:nvSpPr>
          <p:cNvPr id="2" name="Title 1"/>
          <p:cNvSpPr>
            <a:spLocks noGrp="1"/>
          </p:cNvSpPr>
          <p:nvPr>
            <p:ph type="ctrTitle"/>
          </p:nvPr>
        </p:nvSpPr>
        <p:spPr/>
        <p:txBody>
          <a:bodyPr/>
          <a:lstStyle/>
          <a:p>
            <a:r>
              <a:rPr lang="en-AU" sz="3600" dirty="0" smtClean="0"/>
              <a:t>Corporate governance &amp; Directors duties</a:t>
            </a:r>
            <a:endParaRPr lang="en-AU" sz="3600" dirty="0"/>
          </a:p>
        </p:txBody>
      </p:sp>
    </p:spTree>
    <p:extLst>
      <p:ext uri="{BB962C8B-B14F-4D97-AF65-F5344CB8AC3E}">
        <p14:creationId xmlns:p14="http://schemas.microsoft.com/office/powerpoint/2010/main" val="2344090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Consequences of breach</a:t>
            </a:r>
            <a:endParaRPr lang="en-AU" dirty="0"/>
          </a:p>
        </p:txBody>
      </p:sp>
      <p:sp>
        <p:nvSpPr>
          <p:cNvPr id="3" name="Content Placeholder 2"/>
          <p:cNvSpPr>
            <a:spLocks noGrp="1"/>
          </p:cNvSpPr>
          <p:nvPr>
            <p:ph idx="1"/>
          </p:nvPr>
        </p:nvSpPr>
        <p:spPr/>
        <p:txBody>
          <a:bodyPr>
            <a:normAutofit/>
          </a:bodyPr>
          <a:lstStyle/>
          <a:p>
            <a:pPr algn="ctr"/>
            <a:r>
              <a:rPr lang="en-US" dirty="0" smtClean="0"/>
              <a:t>Civil penalties </a:t>
            </a:r>
          </a:p>
          <a:p>
            <a:pPr algn="ctr"/>
            <a:r>
              <a:rPr lang="en-US" dirty="0" smtClean="0"/>
              <a:t>Criminal penalties</a:t>
            </a:r>
          </a:p>
          <a:p>
            <a:pPr algn="ctr"/>
            <a:r>
              <a:rPr lang="en-US" dirty="0" smtClean="0"/>
              <a:t>Compensation</a:t>
            </a:r>
          </a:p>
          <a:p>
            <a:pPr algn="ctr"/>
            <a:r>
              <a:rPr lang="en-US" dirty="0" smtClean="0"/>
              <a:t>Disqualification</a:t>
            </a:r>
          </a:p>
          <a:p>
            <a:pPr algn="ctr"/>
            <a:endParaRPr lang="en-US" dirty="0"/>
          </a:p>
          <a:p>
            <a:pPr algn="ctr"/>
            <a:endParaRPr lang="en-US" dirty="0" smtClean="0"/>
          </a:p>
          <a:p>
            <a:pPr marL="114300" indent="0" algn="ctr">
              <a:buNone/>
            </a:pPr>
            <a:r>
              <a:rPr lang="en-US" dirty="0" smtClean="0"/>
              <a:t>… but for now, you don’t need to worry about these. </a:t>
            </a:r>
            <a:endParaRPr lang="en-US" dirty="0"/>
          </a:p>
          <a:p>
            <a:endParaRPr lang="en-AU" dirty="0"/>
          </a:p>
        </p:txBody>
      </p:sp>
    </p:spTree>
    <p:extLst>
      <p:ext uri="{BB962C8B-B14F-4D97-AF65-F5344CB8AC3E}">
        <p14:creationId xmlns:p14="http://schemas.microsoft.com/office/powerpoint/2010/main" val="1394309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…but it’s just a NFP</a:t>
            </a:r>
            <a:endParaRPr lang="en-AU" dirty="0"/>
          </a:p>
        </p:txBody>
      </p:sp>
      <p:sp>
        <p:nvSpPr>
          <p:cNvPr id="3" name="Content Placeholder 2"/>
          <p:cNvSpPr>
            <a:spLocks noGrp="1"/>
          </p:cNvSpPr>
          <p:nvPr>
            <p:ph idx="1"/>
          </p:nvPr>
        </p:nvSpPr>
        <p:spPr/>
        <p:txBody>
          <a:bodyPr/>
          <a:lstStyle/>
          <a:p>
            <a:pPr marL="114300" indent="0">
              <a:buNone/>
            </a:pPr>
            <a:r>
              <a:rPr lang="en-US" b="1" dirty="0" smtClean="0">
                <a:solidFill>
                  <a:schemeClr val="tx1"/>
                </a:solidFill>
              </a:rPr>
              <a:t>TRUE OR FALSE</a:t>
            </a:r>
          </a:p>
          <a:p>
            <a:pPr marL="114300" indent="0">
              <a:buNone/>
            </a:pPr>
            <a:endParaRPr lang="en-US" dirty="0" smtClean="0">
              <a:solidFill>
                <a:schemeClr val="tx1"/>
              </a:solidFill>
            </a:endParaRPr>
          </a:p>
          <a:p>
            <a:pPr marL="114300" indent="0">
              <a:buNone/>
            </a:pPr>
            <a:r>
              <a:rPr lang="en-US" dirty="0" smtClean="0">
                <a:solidFill>
                  <a:schemeClr val="tx1"/>
                </a:solidFill>
              </a:rPr>
              <a:t>“The </a:t>
            </a:r>
            <a:r>
              <a:rPr lang="en-US" dirty="0">
                <a:solidFill>
                  <a:schemeClr val="tx1"/>
                </a:solidFill>
              </a:rPr>
              <a:t>duties of a director or a committee member of a not-for-profit </a:t>
            </a:r>
            <a:r>
              <a:rPr lang="en-US" dirty="0" err="1" smtClean="0">
                <a:solidFill>
                  <a:schemeClr val="tx1"/>
                </a:solidFill>
              </a:rPr>
              <a:t>organisation</a:t>
            </a:r>
            <a:r>
              <a:rPr lang="en-US" dirty="0" smtClean="0">
                <a:solidFill>
                  <a:schemeClr val="tx1"/>
                </a:solidFill>
              </a:rPr>
              <a:t> </a:t>
            </a:r>
            <a:r>
              <a:rPr lang="en-US" dirty="0">
                <a:solidFill>
                  <a:schemeClr val="tx1"/>
                </a:solidFill>
              </a:rPr>
              <a:t>are different to those of any company director of a for profit company</a:t>
            </a:r>
            <a:r>
              <a:rPr lang="en-US" dirty="0" smtClean="0">
                <a:solidFill>
                  <a:schemeClr val="tx1"/>
                </a:solidFill>
              </a:rPr>
              <a:t>.”</a:t>
            </a:r>
            <a:endParaRPr lang="en-AU" dirty="0"/>
          </a:p>
        </p:txBody>
      </p:sp>
      <p:pic>
        <p:nvPicPr>
          <p:cNvPr id="3076" name="Picture 4" descr="http://imoos.info/imoos/content/icons/close.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2852936"/>
            <a:ext cx="2438400" cy="24384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300192" y="4149080"/>
            <a:ext cx="1292341" cy="584775"/>
          </a:xfrm>
          <a:prstGeom prst="rect">
            <a:avLst/>
          </a:prstGeom>
          <a:noFill/>
        </p:spPr>
        <p:txBody>
          <a:bodyPr wrap="none" rtlCol="0">
            <a:spAutoFit/>
          </a:bodyPr>
          <a:lstStyle/>
          <a:p>
            <a:r>
              <a:rPr lang="en-AU" sz="3200" b="1" dirty="0"/>
              <a:t>FALSE</a:t>
            </a:r>
            <a:endParaRPr lang="en-AU" sz="3200" b="1" dirty="0"/>
          </a:p>
        </p:txBody>
      </p:sp>
    </p:spTree>
    <p:extLst>
      <p:ext uri="{BB962C8B-B14F-4D97-AF65-F5344CB8AC3E}">
        <p14:creationId xmlns:p14="http://schemas.microsoft.com/office/powerpoint/2010/main" val="262689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Examples to watch out for</a:t>
            </a:r>
            <a:endParaRPr lang="en-AU" dirty="0"/>
          </a:p>
        </p:txBody>
      </p:sp>
      <p:sp>
        <p:nvSpPr>
          <p:cNvPr id="3" name="Content Placeholder 2"/>
          <p:cNvSpPr>
            <a:spLocks noGrp="1"/>
          </p:cNvSpPr>
          <p:nvPr>
            <p:ph idx="1"/>
          </p:nvPr>
        </p:nvSpPr>
        <p:spPr/>
        <p:txBody>
          <a:bodyPr>
            <a:normAutofit fontScale="92500" lnSpcReduction="20000"/>
          </a:bodyPr>
          <a:lstStyle/>
          <a:p>
            <a:r>
              <a:rPr lang="en-US" dirty="0"/>
              <a:t>1. Loyalty &amp; Good Faith</a:t>
            </a:r>
          </a:p>
          <a:p>
            <a:pPr lvl="1"/>
            <a:r>
              <a:rPr lang="en-US" dirty="0" smtClean="0"/>
              <a:t>Be honest – when you communicate to the student body about a decision, transparency is key.</a:t>
            </a:r>
          </a:p>
          <a:p>
            <a:pPr lvl="1"/>
            <a:r>
              <a:rPr lang="en-US" dirty="0" smtClean="0"/>
              <a:t>Gather information – no coin toss decisions</a:t>
            </a:r>
          </a:p>
          <a:p>
            <a:pPr lvl="1"/>
            <a:r>
              <a:rPr lang="en-US" dirty="0" smtClean="0"/>
              <a:t>Don’t hire relatives to cater the Law Ball</a:t>
            </a:r>
            <a:endParaRPr lang="en-US" dirty="0"/>
          </a:p>
          <a:p>
            <a:pPr lvl="1"/>
            <a:r>
              <a:rPr lang="en-US" dirty="0" smtClean="0"/>
              <a:t>Don’t misuse </a:t>
            </a:r>
            <a:r>
              <a:rPr lang="en-US" dirty="0"/>
              <a:t>information attained through your </a:t>
            </a:r>
            <a:r>
              <a:rPr lang="en-US" dirty="0" smtClean="0"/>
              <a:t>position, you will have access to confidential information from time to time – keep your duties front of mind.</a:t>
            </a:r>
          </a:p>
          <a:p>
            <a:pPr marL="411480" lvl="1" indent="0">
              <a:buNone/>
            </a:pPr>
            <a:r>
              <a:rPr lang="en-US" sz="2400" dirty="0"/>
              <a:t>2. </a:t>
            </a:r>
            <a:r>
              <a:rPr lang="en-US" sz="2400" dirty="0"/>
              <a:t>Care &amp; </a:t>
            </a:r>
            <a:r>
              <a:rPr lang="en-US" sz="2400" dirty="0" smtClean="0"/>
              <a:t>Diligence</a:t>
            </a:r>
          </a:p>
          <a:p>
            <a:pPr lvl="1">
              <a:buFont typeface="Arial" charset="0"/>
              <a:buChar char="•"/>
            </a:pPr>
            <a:r>
              <a:rPr lang="en-US" dirty="0" smtClean="0"/>
              <a:t>Minute meetings &amp; review past minutes to ensure accuracy.</a:t>
            </a:r>
          </a:p>
          <a:p>
            <a:pPr lvl="1">
              <a:buFont typeface="Arial" charset="0"/>
              <a:buChar char="•"/>
            </a:pPr>
            <a:r>
              <a:rPr lang="en-US" dirty="0" smtClean="0"/>
              <a:t>Seek clarity when you don’t understand.</a:t>
            </a:r>
          </a:p>
          <a:p>
            <a:pPr marL="411480" lvl="1" indent="0">
              <a:buNone/>
            </a:pPr>
            <a:r>
              <a:rPr lang="en-US" sz="2400" dirty="0"/>
              <a:t>3. </a:t>
            </a:r>
            <a:r>
              <a:rPr lang="en-US" sz="2400" dirty="0"/>
              <a:t>Other </a:t>
            </a:r>
            <a:r>
              <a:rPr lang="en-US" sz="2400" dirty="0" smtClean="0"/>
              <a:t>Duties</a:t>
            </a:r>
          </a:p>
          <a:p>
            <a:pPr lvl="1">
              <a:buFont typeface="Arial" charset="0"/>
              <a:buChar char="•"/>
            </a:pPr>
            <a:r>
              <a:rPr lang="en-US" dirty="0" smtClean="0"/>
              <a:t>Keep receipts when you are organizing social events</a:t>
            </a:r>
          </a:p>
          <a:p>
            <a:pPr lvl="1">
              <a:buFont typeface="Arial" charset="0"/>
              <a:buChar char="•"/>
            </a:pPr>
            <a:r>
              <a:rPr lang="en-US" dirty="0" smtClean="0"/>
              <a:t>Remember that you are always representing the university </a:t>
            </a:r>
          </a:p>
          <a:p>
            <a:pPr lvl="1">
              <a:buFont typeface="Arial" charset="0"/>
              <a:buChar char="•"/>
            </a:pPr>
            <a:endParaRPr lang="en-US" dirty="0"/>
          </a:p>
          <a:p>
            <a:pPr marL="411480" lvl="1" indent="0">
              <a:buNone/>
            </a:pPr>
            <a:endParaRPr lang="en-US" dirty="0"/>
          </a:p>
          <a:p>
            <a:pPr lvl="1">
              <a:buFont typeface="Arial" charset="0"/>
              <a:buChar char="•"/>
            </a:pPr>
            <a:endParaRPr lang="en-US" sz="2400" dirty="0"/>
          </a:p>
          <a:p>
            <a:pPr marL="411480" lvl="1" indent="0">
              <a:buNone/>
            </a:pPr>
            <a:endParaRPr lang="en-US" dirty="0"/>
          </a:p>
          <a:p>
            <a:pPr lvl="2"/>
            <a:endParaRPr lang="en-AU" dirty="0"/>
          </a:p>
        </p:txBody>
      </p:sp>
    </p:spTree>
    <p:extLst>
      <p:ext uri="{BB962C8B-B14F-4D97-AF65-F5344CB8AC3E}">
        <p14:creationId xmlns:p14="http://schemas.microsoft.com/office/powerpoint/2010/main" val="389502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Self assessment</a:t>
            </a:r>
            <a:endParaRPr lang="en-AU" dirty="0"/>
          </a:p>
        </p:txBody>
      </p:sp>
      <p:sp>
        <p:nvSpPr>
          <p:cNvPr id="3" name="Content Placeholder 2"/>
          <p:cNvSpPr>
            <a:spLocks noGrp="1"/>
          </p:cNvSpPr>
          <p:nvPr>
            <p:ph idx="1"/>
          </p:nvPr>
        </p:nvSpPr>
        <p:spPr>
          <a:xfrm>
            <a:off x="457200" y="1752600"/>
            <a:ext cx="8229600" cy="4916760"/>
          </a:xfrm>
        </p:spPr>
        <p:txBody>
          <a:bodyPr>
            <a:normAutofit fontScale="70000" lnSpcReduction="20000"/>
          </a:bodyPr>
          <a:lstStyle/>
          <a:p>
            <a:pPr marL="228600">
              <a:buAutoNum type="arabicPeriod"/>
            </a:pPr>
            <a:r>
              <a:rPr lang="en-AU" dirty="0"/>
              <a:t>Do I have a conflict? Am I receiving a financial benefit or another benefit that I am receiving, using my position on this committee to attain it</a:t>
            </a:r>
            <a:r>
              <a:rPr lang="en-AU" dirty="0" smtClean="0"/>
              <a:t>?</a:t>
            </a:r>
          </a:p>
          <a:p>
            <a:pPr marL="228600">
              <a:buAutoNum type="arabicPeriod"/>
            </a:pPr>
            <a:endParaRPr lang="en-AU" dirty="0"/>
          </a:p>
          <a:p>
            <a:pPr marL="228600">
              <a:buAutoNum type="arabicPeriod"/>
            </a:pPr>
            <a:r>
              <a:rPr lang="en-AU" dirty="0"/>
              <a:t>Do I have all the facts to enable me to make a decision</a:t>
            </a:r>
            <a:r>
              <a:rPr lang="en-AU" dirty="0" smtClean="0"/>
              <a:t>?</a:t>
            </a:r>
          </a:p>
          <a:p>
            <a:pPr marL="228600">
              <a:buAutoNum type="arabicPeriod"/>
            </a:pPr>
            <a:endParaRPr lang="en-AU" dirty="0"/>
          </a:p>
          <a:p>
            <a:pPr marL="228600">
              <a:buAutoNum type="arabicPeriod"/>
            </a:pPr>
            <a:r>
              <a:rPr lang="en-AU" dirty="0"/>
              <a:t>Is this a rational decision based on all the facts</a:t>
            </a:r>
            <a:r>
              <a:rPr lang="en-AU" dirty="0" smtClean="0"/>
              <a:t>?</a:t>
            </a:r>
          </a:p>
          <a:p>
            <a:pPr marL="228600">
              <a:buAutoNum type="arabicPeriod"/>
            </a:pPr>
            <a:endParaRPr lang="en-AU" dirty="0"/>
          </a:p>
          <a:p>
            <a:pPr marL="228600">
              <a:buAutoNum type="arabicPeriod"/>
            </a:pPr>
            <a:r>
              <a:rPr lang="en-AU" dirty="0"/>
              <a:t>Is this decision in the best interest of the entire student body</a:t>
            </a:r>
            <a:r>
              <a:rPr lang="en-AU" dirty="0" smtClean="0"/>
              <a:t>?</a:t>
            </a:r>
          </a:p>
          <a:p>
            <a:pPr marL="228600">
              <a:buAutoNum type="arabicPeriod"/>
            </a:pPr>
            <a:endParaRPr lang="en-AU" dirty="0"/>
          </a:p>
          <a:p>
            <a:pPr marL="228600">
              <a:buAutoNum type="arabicPeriod"/>
            </a:pPr>
            <a:r>
              <a:rPr lang="en-AU" dirty="0"/>
              <a:t>Is this communication to the students transparent? </a:t>
            </a:r>
            <a:endParaRPr lang="en-AU" dirty="0" smtClean="0"/>
          </a:p>
          <a:p>
            <a:pPr marL="228600">
              <a:buAutoNum type="arabicPeriod"/>
            </a:pPr>
            <a:endParaRPr lang="en-AU" dirty="0"/>
          </a:p>
          <a:p>
            <a:pPr marL="228600">
              <a:buAutoNum type="arabicPeriod"/>
            </a:pPr>
            <a:r>
              <a:rPr lang="en-AU" dirty="0"/>
              <a:t>Is our committee acting in a socially responsible way</a:t>
            </a:r>
            <a:r>
              <a:rPr lang="en-AU" dirty="0" smtClean="0"/>
              <a:t>?</a:t>
            </a:r>
          </a:p>
          <a:p>
            <a:pPr marL="228600">
              <a:buAutoNum type="arabicPeriod"/>
            </a:pPr>
            <a:endParaRPr lang="en-AU" dirty="0"/>
          </a:p>
          <a:p>
            <a:pPr marL="228600">
              <a:buAutoNum type="arabicPeriod"/>
            </a:pPr>
            <a:r>
              <a:rPr lang="en-AU" dirty="0"/>
              <a:t>Am I a good steward of the university’s assets</a:t>
            </a:r>
            <a:r>
              <a:rPr lang="en-AU" dirty="0" smtClean="0"/>
              <a:t>?</a:t>
            </a:r>
          </a:p>
          <a:p>
            <a:pPr marL="228600">
              <a:buAutoNum type="arabicPeriod"/>
            </a:pPr>
            <a:endParaRPr lang="en-AU" dirty="0"/>
          </a:p>
          <a:p>
            <a:pPr marL="228600">
              <a:buAutoNum type="arabicPeriod"/>
            </a:pPr>
            <a:r>
              <a:rPr lang="en-AU" dirty="0"/>
              <a:t>Would the Faculty be embarrassed if this decision and the process we used to arrive at the decision appeared on the front page of a </a:t>
            </a:r>
            <a:r>
              <a:rPr lang="en-AU" dirty="0" smtClean="0"/>
              <a:t>national paper?</a:t>
            </a:r>
            <a:endParaRPr lang="en-AU" dirty="0"/>
          </a:p>
        </p:txBody>
      </p:sp>
    </p:spTree>
    <p:extLst>
      <p:ext uri="{BB962C8B-B14F-4D97-AF65-F5344CB8AC3E}">
        <p14:creationId xmlns:p14="http://schemas.microsoft.com/office/powerpoint/2010/main" val="48065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do I find out more</a:t>
            </a:r>
            <a:endParaRPr lang="en-AU" dirty="0"/>
          </a:p>
        </p:txBody>
      </p:sp>
      <p:sp>
        <p:nvSpPr>
          <p:cNvPr id="3" name="Content Placeholder 2"/>
          <p:cNvSpPr>
            <a:spLocks noGrp="1"/>
          </p:cNvSpPr>
          <p:nvPr>
            <p:ph idx="1"/>
          </p:nvPr>
        </p:nvSpPr>
        <p:spPr/>
        <p:txBody>
          <a:bodyPr/>
          <a:lstStyle/>
          <a:p>
            <a:r>
              <a:rPr lang="en-AU" dirty="0" smtClean="0"/>
              <a:t>Corporations Act 2001</a:t>
            </a:r>
          </a:p>
          <a:p>
            <a:r>
              <a:rPr lang="en-AU" dirty="0" smtClean="0"/>
              <a:t>Associations Incorporation Act </a:t>
            </a:r>
          </a:p>
          <a:p>
            <a:r>
              <a:rPr lang="en-AU" dirty="0" smtClean="0"/>
              <a:t>Justice connect – NFP </a:t>
            </a:r>
          </a:p>
          <a:p>
            <a:r>
              <a:rPr lang="en-AU" dirty="0" smtClean="0"/>
              <a:t>Australian institution of Company Directors</a:t>
            </a:r>
          </a:p>
          <a:p>
            <a:r>
              <a:rPr lang="en-AU" dirty="0" smtClean="0"/>
              <a:t>Consumer Affairs Victoria (CAV)</a:t>
            </a:r>
          </a:p>
          <a:p>
            <a:r>
              <a:rPr lang="en-AU" dirty="0" smtClean="0"/>
              <a:t>Australian Securities &amp; Investments Commission (ASIC)</a:t>
            </a:r>
          </a:p>
          <a:p>
            <a:r>
              <a:rPr lang="en-AU" dirty="0" smtClean="0"/>
              <a:t>Australian Charities &amp; Not-For-Profit Commission (ACNC)</a:t>
            </a:r>
          </a:p>
          <a:p>
            <a:endParaRPr lang="en-AU" dirty="0" smtClean="0"/>
          </a:p>
          <a:p>
            <a:endParaRPr lang="en-AU" dirty="0"/>
          </a:p>
        </p:txBody>
      </p:sp>
    </p:spTree>
    <p:extLst>
      <p:ext uri="{BB962C8B-B14F-4D97-AF65-F5344CB8AC3E}">
        <p14:creationId xmlns:p14="http://schemas.microsoft.com/office/powerpoint/2010/main" val="36465345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Thank you</a:t>
            </a:r>
            <a:endParaRPr lang="en-AU" dirty="0"/>
          </a:p>
        </p:txBody>
      </p:sp>
      <p:sp>
        <p:nvSpPr>
          <p:cNvPr id="3" name="Content Placeholder 2"/>
          <p:cNvSpPr>
            <a:spLocks noGrp="1"/>
          </p:cNvSpPr>
          <p:nvPr>
            <p:ph idx="1"/>
          </p:nvPr>
        </p:nvSpPr>
        <p:spPr/>
        <p:txBody>
          <a:bodyPr/>
          <a:lstStyle/>
          <a:p>
            <a:pPr marL="114300" indent="0">
              <a:buNone/>
            </a:pPr>
            <a:r>
              <a:rPr lang="en-AU" dirty="0" smtClean="0"/>
              <a:t>If you have any follow up questions, please feel free to contact me.</a:t>
            </a:r>
          </a:p>
          <a:p>
            <a:pPr marL="114300" indent="0">
              <a:buNone/>
            </a:pPr>
            <a:endParaRPr lang="en-AU" dirty="0"/>
          </a:p>
          <a:p>
            <a:pPr marL="114300" indent="0">
              <a:buNone/>
            </a:pPr>
            <a:r>
              <a:rPr lang="en-AU" dirty="0" smtClean="0"/>
              <a:t>E.Ozege@Gmail.com</a:t>
            </a:r>
          </a:p>
        </p:txBody>
      </p:sp>
    </p:spTree>
    <p:extLst>
      <p:ext uri="{BB962C8B-B14F-4D97-AF65-F5344CB8AC3E}">
        <p14:creationId xmlns:p14="http://schemas.microsoft.com/office/powerpoint/2010/main" val="2151670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Esra </a:t>
            </a:r>
            <a:r>
              <a:rPr lang="en-AU" sz="3200" dirty="0" err="1" smtClean="0"/>
              <a:t>Ö</a:t>
            </a:r>
            <a:r>
              <a:rPr lang="en-AU" dirty="0" err="1" smtClean="0"/>
              <a:t>zege</a:t>
            </a:r>
            <a:r>
              <a:rPr lang="en-AU" dirty="0" smtClean="0"/>
              <a:t> LLB</a:t>
            </a:r>
            <a:endParaRPr lang="en-AU" dirty="0"/>
          </a:p>
        </p:txBody>
      </p:sp>
      <p:sp>
        <p:nvSpPr>
          <p:cNvPr id="3" name="Content Placeholder 2"/>
          <p:cNvSpPr>
            <a:spLocks noGrp="1"/>
          </p:cNvSpPr>
          <p:nvPr>
            <p:ph idx="1"/>
          </p:nvPr>
        </p:nvSpPr>
        <p:spPr>
          <a:xfrm>
            <a:off x="3563888" y="1899653"/>
            <a:ext cx="5122912" cy="4373563"/>
          </a:xfrm>
        </p:spPr>
        <p:txBody>
          <a:bodyPr>
            <a:normAutofit lnSpcReduction="10000"/>
          </a:bodyPr>
          <a:lstStyle/>
          <a:p>
            <a:r>
              <a:rPr lang="en-AU" sz="2000" dirty="0" smtClean="0"/>
              <a:t>Bachelor of Laws </a:t>
            </a:r>
          </a:p>
          <a:p>
            <a:r>
              <a:rPr lang="en-AU" sz="2000" dirty="0" smtClean="0"/>
              <a:t>Bachelor of Business Management</a:t>
            </a:r>
          </a:p>
          <a:p>
            <a:r>
              <a:rPr lang="en-AU" sz="2000" dirty="0" smtClean="0"/>
              <a:t>Masters of Management (current)</a:t>
            </a:r>
          </a:p>
          <a:p>
            <a:r>
              <a:rPr lang="en-AU" sz="2000" dirty="0" smtClean="0"/>
              <a:t>Certificate in Community NPF Governance– AICD</a:t>
            </a:r>
          </a:p>
          <a:p>
            <a:r>
              <a:rPr lang="en-AU" sz="2000" dirty="0" smtClean="0"/>
              <a:t>Women’s Leadership Network</a:t>
            </a:r>
          </a:p>
          <a:p>
            <a:r>
              <a:rPr lang="en-AU" sz="2000" dirty="0" smtClean="0"/>
              <a:t>Company Secretary NPF</a:t>
            </a:r>
          </a:p>
          <a:p>
            <a:r>
              <a:rPr lang="en-AU" sz="2000" dirty="0" smtClean="0"/>
              <a:t>NE Director NFP</a:t>
            </a:r>
          </a:p>
          <a:p>
            <a:endParaRPr lang="en-AU" sz="2000" dirty="0"/>
          </a:p>
          <a:p>
            <a:r>
              <a:rPr lang="en-AU" sz="2000" dirty="0" smtClean="0"/>
              <a:t>National Governance &amp; Engagement Manager – FMCG</a:t>
            </a:r>
          </a:p>
          <a:p>
            <a:r>
              <a:rPr lang="en-AU" sz="2000" dirty="0" smtClean="0"/>
              <a:t>Various publications re; Statutory change</a:t>
            </a:r>
          </a:p>
        </p:txBody>
      </p:sp>
      <p:pic>
        <p:nvPicPr>
          <p:cNvPr id="1026" name="Picture 2" descr="H:\Esra Profile jpe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2204864"/>
            <a:ext cx="2508804" cy="3763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5463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AGENDA</a:t>
            </a:r>
            <a:endParaRPr lang="en-AU" dirty="0"/>
          </a:p>
        </p:txBody>
      </p:sp>
      <p:sp>
        <p:nvSpPr>
          <p:cNvPr id="3" name="Content Placeholder 2"/>
          <p:cNvSpPr>
            <a:spLocks noGrp="1"/>
          </p:cNvSpPr>
          <p:nvPr>
            <p:ph idx="1"/>
          </p:nvPr>
        </p:nvSpPr>
        <p:spPr/>
        <p:txBody>
          <a:bodyPr>
            <a:normAutofit/>
          </a:bodyPr>
          <a:lstStyle/>
          <a:p>
            <a:r>
              <a:rPr lang="en-AU" dirty="0" smtClean="0"/>
              <a:t>Introduction to Governance</a:t>
            </a:r>
          </a:p>
          <a:p>
            <a:r>
              <a:rPr lang="en-AU" dirty="0" smtClean="0"/>
              <a:t>Legal &amp; Regulatory Framework </a:t>
            </a:r>
          </a:p>
          <a:p>
            <a:r>
              <a:rPr lang="en-AU" dirty="0" smtClean="0"/>
              <a:t>Fiduciary &amp; Statutory Duties</a:t>
            </a:r>
          </a:p>
          <a:p>
            <a:r>
              <a:rPr lang="en-AU" dirty="0" smtClean="0"/>
              <a:t>Common Law</a:t>
            </a:r>
          </a:p>
          <a:p>
            <a:r>
              <a:rPr lang="en-AU" dirty="0" smtClean="0"/>
              <a:t>Consequences for Breach</a:t>
            </a:r>
          </a:p>
          <a:p>
            <a:r>
              <a:rPr lang="en-AU" dirty="0" smtClean="0"/>
              <a:t>NFP </a:t>
            </a:r>
            <a:r>
              <a:rPr lang="en-AU" dirty="0" err="1" smtClean="0"/>
              <a:t>vs</a:t>
            </a:r>
            <a:r>
              <a:rPr lang="en-AU" dirty="0" smtClean="0"/>
              <a:t> For Profit Duties</a:t>
            </a:r>
          </a:p>
          <a:p>
            <a:r>
              <a:rPr lang="en-AU" dirty="0" smtClean="0"/>
              <a:t>Self Assessment Questionnaire </a:t>
            </a:r>
          </a:p>
          <a:p>
            <a:pPr marL="114300" indent="0">
              <a:buNone/>
            </a:pPr>
            <a:endParaRPr lang="en-AU" dirty="0" smtClean="0"/>
          </a:p>
        </p:txBody>
      </p:sp>
    </p:spTree>
    <p:extLst>
      <p:ext uri="{BB962C8B-B14F-4D97-AF65-F5344CB8AC3E}">
        <p14:creationId xmlns:p14="http://schemas.microsoft.com/office/powerpoint/2010/main" val="2721137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Governance</a:t>
            </a:r>
            <a:endParaRPr lang="en-AU" dirty="0"/>
          </a:p>
        </p:txBody>
      </p:sp>
      <p:sp>
        <p:nvSpPr>
          <p:cNvPr id="6" name="Rectangle 5"/>
          <p:cNvSpPr/>
          <p:nvPr/>
        </p:nvSpPr>
        <p:spPr>
          <a:xfrm>
            <a:off x="323528" y="2136339"/>
            <a:ext cx="8496944" cy="3970318"/>
          </a:xfrm>
          <a:prstGeom prst="rect">
            <a:avLst/>
          </a:prstGeom>
        </p:spPr>
        <p:txBody>
          <a:bodyPr wrap="square">
            <a:spAutoFit/>
          </a:bodyPr>
          <a:lstStyle/>
          <a:p>
            <a:pPr algn="ctr"/>
            <a:r>
              <a:rPr lang="en-US" dirty="0" smtClean="0">
                <a:effectLst/>
              </a:rPr>
              <a:t>“G</a:t>
            </a:r>
            <a:r>
              <a:rPr lang="en-US" dirty="0" smtClean="0"/>
              <a:t>overnance refers to the framework of rules, systems and processes put in place to control and monitor – or “govern” – an </a:t>
            </a:r>
            <a:r>
              <a:rPr lang="en-US" dirty="0" err="1" smtClean="0"/>
              <a:t>organisation</a:t>
            </a:r>
            <a:r>
              <a:rPr lang="en-US" dirty="0" smtClean="0"/>
              <a:t>. Good governance underpins good conduct and the good </a:t>
            </a:r>
            <a:r>
              <a:rPr lang="en-US" dirty="0" err="1" smtClean="0"/>
              <a:t>judgement</a:t>
            </a:r>
            <a:r>
              <a:rPr lang="en-US" dirty="0" smtClean="0"/>
              <a:t> of those who are charged with running an </a:t>
            </a:r>
            <a:r>
              <a:rPr lang="en-US" dirty="0" err="1" smtClean="0"/>
              <a:t>organisation</a:t>
            </a:r>
            <a:r>
              <a:rPr lang="en-US" dirty="0" smtClean="0"/>
              <a:t>.</a:t>
            </a:r>
            <a:r>
              <a:rPr lang="en-US" dirty="0" smtClean="0">
                <a:effectLst/>
              </a:rPr>
              <a:t>“</a:t>
            </a:r>
          </a:p>
          <a:p>
            <a:pPr algn="ctr"/>
            <a:endParaRPr lang="en-US" dirty="0"/>
          </a:p>
          <a:p>
            <a:pPr algn="ctr"/>
            <a:endParaRPr lang="en-US" dirty="0" smtClean="0">
              <a:effectLst/>
            </a:endParaRPr>
          </a:p>
          <a:p>
            <a:pPr algn="ctr"/>
            <a:r>
              <a:rPr lang="en-US" dirty="0"/>
              <a:t> </a:t>
            </a:r>
            <a:r>
              <a:rPr lang="en-US" dirty="0" smtClean="0">
                <a:effectLst/>
              </a:rPr>
              <a:t>Australian Institute of Company Directors (AICD)</a:t>
            </a:r>
          </a:p>
          <a:p>
            <a:pPr algn="ctr"/>
            <a:endParaRPr lang="en-US" dirty="0"/>
          </a:p>
          <a:p>
            <a:pPr algn="ctr"/>
            <a:r>
              <a:rPr lang="en-US" dirty="0" smtClean="0"/>
              <a:t>“concerned with holding the balance between economic and social goals and between the individual and communal goals. The governance framework is there to encourage the efficient use of resources and equally require accountability for the stewardship of those resources”</a:t>
            </a:r>
          </a:p>
          <a:p>
            <a:pPr algn="ctr"/>
            <a:endParaRPr lang="en-US" dirty="0"/>
          </a:p>
          <a:p>
            <a:pPr algn="ctr"/>
            <a:r>
              <a:rPr lang="en-US" dirty="0" smtClean="0"/>
              <a:t>Sir Adrian Cadbury </a:t>
            </a:r>
            <a:endParaRPr lang="en-AU" dirty="0"/>
          </a:p>
        </p:txBody>
      </p:sp>
    </p:spTree>
    <p:extLst>
      <p:ext uri="{BB962C8B-B14F-4D97-AF65-F5344CB8AC3E}">
        <p14:creationId xmlns:p14="http://schemas.microsoft.com/office/powerpoint/2010/main" val="767831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10 principles of good governance</a:t>
            </a:r>
            <a:endParaRPr lang="en-AU" dirty="0"/>
          </a:p>
        </p:txBody>
      </p:sp>
      <p:sp>
        <p:nvSpPr>
          <p:cNvPr id="3" name="Content Placeholder 2"/>
          <p:cNvSpPr>
            <a:spLocks noGrp="1"/>
          </p:cNvSpPr>
          <p:nvPr>
            <p:ph idx="1"/>
          </p:nvPr>
        </p:nvSpPr>
        <p:spPr>
          <a:xfrm>
            <a:off x="45720" y="1650778"/>
            <a:ext cx="9052560" cy="5090590"/>
          </a:xfrm>
        </p:spPr>
        <p:txBody>
          <a:bodyPr>
            <a:normAutofit/>
          </a:bodyPr>
          <a:lstStyle/>
          <a:p>
            <a:pPr marL="868680" lvl="1" indent="-457200">
              <a:buAutoNum type="arabicPeriod"/>
            </a:pPr>
            <a:r>
              <a:rPr lang="en-AU" dirty="0" smtClean="0"/>
              <a:t>Setting the vision &amp; strategy acting in best interests</a:t>
            </a:r>
          </a:p>
          <a:p>
            <a:pPr marL="868680" lvl="1" indent="-457200">
              <a:buAutoNum type="arabicPeriod"/>
            </a:pPr>
            <a:r>
              <a:rPr lang="en-AU" dirty="0" smtClean="0"/>
              <a:t>Culture and ethical tone </a:t>
            </a:r>
          </a:p>
          <a:p>
            <a:pPr marL="868680" lvl="1" indent="-457200">
              <a:buAutoNum type="arabicPeriod"/>
            </a:pPr>
            <a:r>
              <a:rPr lang="en-AU" dirty="0" smtClean="0"/>
              <a:t>Independent judgement and oversight</a:t>
            </a:r>
          </a:p>
          <a:p>
            <a:pPr marL="868680" lvl="1" indent="-457200">
              <a:buAutoNum type="arabicPeriod"/>
            </a:pPr>
            <a:r>
              <a:rPr lang="en-AU" dirty="0" smtClean="0"/>
              <a:t>Board composition</a:t>
            </a:r>
          </a:p>
          <a:p>
            <a:pPr marL="868680" lvl="1" indent="-457200">
              <a:buAutoNum type="arabicPeriod"/>
            </a:pPr>
            <a:r>
              <a:rPr lang="en-AU" dirty="0" smtClean="0"/>
              <a:t>Risk management </a:t>
            </a:r>
          </a:p>
          <a:p>
            <a:pPr marL="868680" lvl="1" indent="-457200">
              <a:buAutoNum type="arabicPeriod"/>
            </a:pPr>
            <a:r>
              <a:rPr lang="en-AU" dirty="0" smtClean="0"/>
              <a:t>Act diligently &amp; have access to accurate, relevant and timely information</a:t>
            </a:r>
          </a:p>
          <a:p>
            <a:pPr marL="868680" lvl="1" indent="-457200">
              <a:buAutoNum type="arabicPeriod"/>
            </a:pPr>
            <a:r>
              <a:rPr lang="en-AU" dirty="0" smtClean="0"/>
              <a:t>Appropriate levels of delegation / separation from management</a:t>
            </a:r>
          </a:p>
          <a:p>
            <a:pPr marL="868680" lvl="1" indent="-457200">
              <a:buAutoNum type="arabicPeriod"/>
            </a:pPr>
            <a:r>
              <a:rPr lang="en-AU" dirty="0" smtClean="0"/>
              <a:t>Evaluation of performance of management</a:t>
            </a:r>
          </a:p>
          <a:p>
            <a:pPr marL="868680" lvl="1" indent="-457200">
              <a:buAutoNum type="arabicPeriod"/>
            </a:pPr>
            <a:r>
              <a:rPr lang="en-AU" dirty="0" smtClean="0"/>
              <a:t>Communication with stakeholders</a:t>
            </a:r>
          </a:p>
          <a:p>
            <a:pPr marL="868680" lvl="1" indent="-457200">
              <a:buAutoNum type="arabicPeriod"/>
            </a:pPr>
            <a:r>
              <a:rPr lang="en-AU" dirty="0" smtClean="0"/>
              <a:t>Evaluation of board </a:t>
            </a:r>
          </a:p>
          <a:p>
            <a:pPr marL="411480" lvl="1" indent="0">
              <a:buNone/>
            </a:pPr>
            <a:endParaRPr lang="en-AU" dirty="0"/>
          </a:p>
          <a:p>
            <a:pPr marL="411480" lvl="1" indent="0">
              <a:buNone/>
            </a:pPr>
            <a:r>
              <a:rPr lang="en-AU" sz="1600" i="1" dirty="0" smtClean="0"/>
              <a:t>Source: Australian Institution of Company Directors</a:t>
            </a:r>
            <a:endParaRPr lang="en-AU" sz="1600" i="1" dirty="0"/>
          </a:p>
        </p:txBody>
      </p:sp>
    </p:spTree>
    <p:extLst>
      <p:ext uri="{BB962C8B-B14F-4D97-AF65-F5344CB8AC3E}">
        <p14:creationId xmlns:p14="http://schemas.microsoft.com/office/powerpoint/2010/main" val="489648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Legal framework</a:t>
            </a:r>
            <a:endParaRPr lang="en-AU" dirty="0"/>
          </a:p>
        </p:txBody>
      </p:sp>
      <p:sp>
        <p:nvSpPr>
          <p:cNvPr id="3" name="Content Placeholder 2"/>
          <p:cNvSpPr>
            <a:spLocks noGrp="1"/>
          </p:cNvSpPr>
          <p:nvPr>
            <p:ph idx="1"/>
          </p:nvPr>
        </p:nvSpPr>
        <p:spPr/>
        <p:txBody>
          <a:bodyPr>
            <a:normAutofit fontScale="92500" lnSpcReduction="10000"/>
          </a:bodyPr>
          <a:lstStyle/>
          <a:p>
            <a:pPr marL="114300" indent="0">
              <a:buNone/>
            </a:pPr>
            <a:r>
              <a:rPr lang="en-AU" dirty="0" smtClean="0"/>
              <a:t>“the duty to act with fidelity and trust”</a:t>
            </a:r>
            <a:r>
              <a:rPr lang="en-AU" sz="1300" dirty="0" smtClean="0"/>
              <a:t>1</a:t>
            </a:r>
          </a:p>
          <a:p>
            <a:pPr marL="114300" indent="0">
              <a:buNone/>
            </a:pPr>
            <a:endParaRPr lang="en-AU" dirty="0" smtClean="0"/>
          </a:p>
          <a:p>
            <a:pPr marL="114300" indent="0" algn="ctr">
              <a:buNone/>
            </a:pPr>
            <a:r>
              <a:rPr lang="en-AU" dirty="0" smtClean="0"/>
              <a:t>Honesty</a:t>
            </a:r>
          </a:p>
          <a:p>
            <a:pPr marL="114300" indent="0" algn="ctr">
              <a:buNone/>
            </a:pPr>
            <a:r>
              <a:rPr lang="en-AU" dirty="0" smtClean="0"/>
              <a:t>Good Faith</a:t>
            </a:r>
          </a:p>
          <a:p>
            <a:pPr marL="114300" indent="0" algn="ctr">
              <a:buNone/>
            </a:pPr>
            <a:r>
              <a:rPr lang="en-AU" dirty="0" smtClean="0"/>
              <a:t>Best of his or her ability </a:t>
            </a:r>
          </a:p>
          <a:p>
            <a:pPr marL="114300" indent="0" algn="ctr">
              <a:buNone/>
            </a:pPr>
            <a:r>
              <a:rPr lang="en-AU" dirty="0" smtClean="0"/>
              <a:t>Best interests of the organisation</a:t>
            </a:r>
          </a:p>
          <a:p>
            <a:pPr marL="114300" indent="0" algn="ctr">
              <a:buNone/>
            </a:pPr>
            <a:r>
              <a:rPr lang="en-AU" dirty="0" smtClean="0"/>
              <a:t>Without conflict </a:t>
            </a:r>
          </a:p>
          <a:p>
            <a:pPr marL="114300" indent="0" algn="ctr">
              <a:buNone/>
            </a:pPr>
            <a:r>
              <a:rPr lang="en-AU" dirty="0" smtClean="0"/>
              <a:t>Without pecuniary interest</a:t>
            </a:r>
            <a:endParaRPr lang="en-AU" dirty="0"/>
          </a:p>
          <a:p>
            <a:pPr marL="114300" indent="0">
              <a:buNone/>
            </a:pPr>
            <a:endParaRPr lang="en-AU" dirty="0" smtClean="0"/>
          </a:p>
          <a:p>
            <a:pPr marL="114300" indent="0">
              <a:buNone/>
            </a:pPr>
            <a:r>
              <a:rPr lang="en-AU" sz="1300" dirty="0" smtClean="0"/>
              <a:t>1</a:t>
            </a:r>
            <a:r>
              <a:rPr lang="en-AU" dirty="0" smtClean="0"/>
              <a:t> Gibson Motorsport Merchandise Pty Ltd v Forbes (2006) 149 FCR 569</a:t>
            </a:r>
          </a:p>
          <a:p>
            <a:pPr lvl="1"/>
            <a:endParaRPr lang="en-AU" dirty="0"/>
          </a:p>
        </p:txBody>
      </p:sp>
    </p:spTree>
    <p:extLst>
      <p:ext uri="{BB962C8B-B14F-4D97-AF65-F5344CB8AC3E}">
        <p14:creationId xmlns:p14="http://schemas.microsoft.com/office/powerpoint/2010/main" val="2463201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REGULATION</a:t>
            </a:r>
            <a:endParaRPr lang="en-AU" dirty="0"/>
          </a:p>
        </p:txBody>
      </p:sp>
      <p:sp>
        <p:nvSpPr>
          <p:cNvPr id="3" name="Content Placeholder 2"/>
          <p:cNvSpPr>
            <a:spLocks noGrp="1"/>
          </p:cNvSpPr>
          <p:nvPr>
            <p:ph idx="1"/>
          </p:nvPr>
        </p:nvSpPr>
        <p:spPr/>
        <p:txBody>
          <a:bodyPr>
            <a:normAutofit lnSpcReduction="10000"/>
          </a:bodyPr>
          <a:lstStyle/>
          <a:p>
            <a:r>
              <a:rPr lang="en-AU" dirty="0" smtClean="0"/>
              <a:t>Corporations Act 2001</a:t>
            </a:r>
          </a:p>
          <a:p>
            <a:r>
              <a:rPr lang="en-AU" dirty="0" smtClean="0"/>
              <a:t>Associations Incorporation Reform Act </a:t>
            </a:r>
          </a:p>
          <a:p>
            <a:r>
              <a:rPr lang="en-AU" dirty="0" smtClean="0"/>
              <a:t>Fiduciary duties</a:t>
            </a:r>
          </a:p>
          <a:p>
            <a:r>
              <a:rPr lang="en-AU" dirty="0" smtClean="0"/>
              <a:t>Negligence at Common Law</a:t>
            </a:r>
          </a:p>
          <a:p>
            <a:r>
              <a:rPr lang="en-AU" dirty="0" smtClean="0"/>
              <a:t>ASIC Guidelines</a:t>
            </a:r>
          </a:p>
          <a:p>
            <a:r>
              <a:rPr lang="en-AU" dirty="0" smtClean="0"/>
              <a:t>ACCC Consumer Protection Guidelines </a:t>
            </a:r>
          </a:p>
          <a:p>
            <a:r>
              <a:rPr lang="en-AU" dirty="0" smtClean="0"/>
              <a:t>ATO Guidelines &amp; Tax Legislation </a:t>
            </a:r>
          </a:p>
          <a:p>
            <a:r>
              <a:rPr lang="en-AU" dirty="0" smtClean="0"/>
              <a:t>OH&amp;S Legislation</a:t>
            </a:r>
          </a:p>
          <a:p>
            <a:r>
              <a:rPr lang="en-AU" dirty="0" smtClean="0"/>
              <a:t>Company Constitution </a:t>
            </a:r>
          </a:p>
          <a:p>
            <a:r>
              <a:rPr lang="en-AU" dirty="0" smtClean="0"/>
              <a:t>Environmental Legislation …  </a:t>
            </a:r>
            <a:r>
              <a:rPr lang="en-AU" dirty="0" err="1" smtClean="0"/>
              <a:t>etc</a:t>
            </a:r>
            <a:endParaRPr lang="en-AU" dirty="0" smtClean="0"/>
          </a:p>
          <a:p>
            <a:endParaRPr lang="en-AU" dirty="0" smtClean="0"/>
          </a:p>
          <a:p>
            <a:pPr marL="114300" indent="0">
              <a:buNone/>
            </a:pPr>
            <a:endParaRPr lang="en-AU" dirty="0" smtClean="0"/>
          </a:p>
          <a:p>
            <a:endParaRPr lang="en-AU" dirty="0"/>
          </a:p>
        </p:txBody>
      </p:sp>
    </p:spTree>
    <p:extLst>
      <p:ext uri="{BB962C8B-B14F-4D97-AF65-F5344CB8AC3E}">
        <p14:creationId xmlns:p14="http://schemas.microsoft.com/office/powerpoint/2010/main" val="3987369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WHAT is my fiduciary and Statutory duty?</a:t>
            </a:r>
            <a:endParaRPr lang="en-AU" dirty="0"/>
          </a:p>
        </p:txBody>
      </p:sp>
      <p:sp>
        <p:nvSpPr>
          <p:cNvPr id="3" name="Content Placeholder 2"/>
          <p:cNvSpPr>
            <a:spLocks noGrp="1"/>
          </p:cNvSpPr>
          <p:nvPr>
            <p:ph idx="1"/>
          </p:nvPr>
        </p:nvSpPr>
        <p:spPr/>
        <p:txBody>
          <a:bodyPr>
            <a:normAutofit fontScale="62500" lnSpcReduction="20000"/>
          </a:bodyPr>
          <a:lstStyle/>
          <a:p>
            <a:r>
              <a:rPr lang="en-US" dirty="0" smtClean="0"/>
              <a:t>1. Loyalty &amp; Good Faith</a:t>
            </a:r>
          </a:p>
          <a:p>
            <a:pPr lvl="1"/>
            <a:r>
              <a:rPr lang="en-US" dirty="0" smtClean="0"/>
              <a:t>Act in good faith</a:t>
            </a:r>
          </a:p>
          <a:p>
            <a:pPr lvl="1"/>
            <a:r>
              <a:rPr lang="en-US" dirty="0" smtClean="0"/>
              <a:t>In the best interests of the </a:t>
            </a:r>
            <a:r>
              <a:rPr lang="en-US" dirty="0" err="1" smtClean="0"/>
              <a:t>organisation</a:t>
            </a:r>
            <a:r>
              <a:rPr lang="en-US" dirty="0" smtClean="0"/>
              <a:t> for a proper purpose</a:t>
            </a:r>
          </a:p>
          <a:p>
            <a:pPr lvl="1"/>
            <a:r>
              <a:rPr lang="en-US" dirty="0" smtClean="0"/>
              <a:t>Avoid conflicts of interest</a:t>
            </a:r>
          </a:p>
          <a:p>
            <a:pPr lvl="1"/>
            <a:r>
              <a:rPr lang="en-US" dirty="0" smtClean="0"/>
              <a:t>Not to misuse your position</a:t>
            </a:r>
          </a:p>
          <a:p>
            <a:pPr lvl="1"/>
            <a:r>
              <a:rPr lang="en-US" dirty="0" smtClean="0"/>
              <a:t>Not to misuse information attained through your position</a:t>
            </a:r>
          </a:p>
          <a:p>
            <a:endParaRPr lang="en-US" dirty="0" smtClean="0"/>
          </a:p>
          <a:p>
            <a:r>
              <a:rPr lang="en-US" dirty="0" smtClean="0"/>
              <a:t>2. Care and Diligence </a:t>
            </a:r>
          </a:p>
          <a:p>
            <a:pPr lvl="1"/>
            <a:r>
              <a:rPr lang="en-US" dirty="0" smtClean="0"/>
              <a:t>Duty to act with a degree of care and diligence that a reasonable person would exercise </a:t>
            </a:r>
          </a:p>
          <a:p>
            <a:pPr marL="411480" lvl="1" indent="0">
              <a:buNone/>
            </a:pPr>
            <a:endParaRPr lang="en-US" dirty="0" smtClean="0"/>
          </a:p>
          <a:p>
            <a:pPr marL="411480" lvl="1" indent="0">
              <a:buNone/>
            </a:pPr>
            <a:r>
              <a:rPr lang="en-US" sz="2300" dirty="0"/>
              <a:t>3. Other specific duties</a:t>
            </a:r>
          </a:p>
          <a:p>
            <a:pPr lvl="1">
              <a:buFont typeface="Arial" charset="0"/>
              <a:buChar char="•"/>
            </a:pPr>
            <a:r>
              <a:rPr lang="en-US" sz="2100" dirty="0" smtClean="0"/>
              <a:t>Duty </a:t>
            </a:r>
            <a:r>
              <a:rPr lang="en-US" sz="2100" dirty="0"/>
              <a:t>to prevent insolvent trading </a:t>
            </a:r>
            <a:endParaRPr lang="en-US" sz="2100" dirty="0" smtClean="0"/>
          </a:p>
          <a:p>
            <a:pPr lvl="1">
              <a:buFont typeface="Arial" charset="0"/>
              <a:buChar char="•"/>
            </a:pPr>
            <a:r>
              <a:rPr lang="en-US" sz="2100" dirty="0" smtClean="0"/>
              <a:t>Duty of continuous disclosure</a:t>
            </a:r>
          </a:p>
          <a:p>
            <a:pPr lvl="1">
              <a:buFont typeface="Arial" charset="0"/>
              <a:buChar char="•"/>
            </a:pPr>
            <a:r>
              <a:rPr lang="en-US" sz="2100" dirty="0" smtClean="0"/>
              <a:t>Duty to keep books and records</a:t>
            </a:r>
          </a:p>
          <a:p>
            <a:pPr lvl="1">
              <a:buFont typeface="Arial" charset="0"/>
              <a:buChar char="•"/>
            </a:pPr>
            <a:r>
              <a:rPr lang="en-US" sz="2100" dirty="0" smtClean="0"/>
              <a:t>Disclosure of related party transactions</a:t>
            </a:r>
          </a:p>
          <a:p>
            <a:pPr lvl="1">
              <a:buFont typeface="Arial" charset="0"/>
              <a:buChar char="•"/>
            </a:pPr>
            <a:r>
              <a:rPr lang="en-US" sz="2100" dirty="0" smtClean="0"/>
              <a:t>Duty to disclose directors interest</a:t>
            </a:r>
          </a:p>
          <a:p>
            <a:pPr lvl="1">
              <a:buFont typeface="Arial" charset="0"/>
              <a:buChar char="•"/>
            </a:pPr>
            <a:r>
              <a:rPr lang="en-US" sz="2100" dirty="0" smtClean="0"/>
              <a:t>Providing information to shareholders</a:t>
            </a:r>
            <a:endParaRPr lang="en-US" sz="2100" dirty="0"/>
          </a:p>
          <a:p>
            <a:endParaRPr lang="en-US" dirty="0" smtClean="0"/>
          </a:p>
          <a:p>
            <a:r>
              <a:rPr lang="en-US" dirty="0" smtClean="0"/>
              <a:t>The statutory legal duties of directors for NFP will vary state to state, under various Associations Incorporation Acts – but continues to evolve into the above Corporations Act principles.</a:t>
            </a:r>
          </a:p>
          <a:p>
            <a:endParaRPr lang="en-US" dirty="0"/>
          </a:p>
        </p:txBody>
      </p:sp>
    </p:spTree>
    <p:extLst>
      <p:ext uri="{BB962C8B-B14F-4D97-AF65-F5344CB8AC3E}">
        <p14:creationId xmlns:p14="http://schemas.microsoft.com/office/powerpoint/2010/main" val="1215231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James </a:t>
            </a:r>
            <a:r>
              <a:rPr lang="en-AU" dirty="0" err="1" smtClean="0"/>
              <a:t>hardie</a:t>
            </a:r>
            <a:r>
              <a:rPr lang="en-AU" dirty="0" smtClean="0"/>
              <a:t> case</a:t>
            </a:r>
            <a:endParaRPr lang="en-AU" dirty="0"/>
          </a:p>
        </p:txBody>
      </p:sp>
      <p:sp>
        <p:nvSpPr>
          <p:cNvPr id="3" name="Content Placeholder 2"/>
          <p:cNvSpPr>
            <a:spLocks noGrp="1"/>
          </p:cNvSpPr>
          <p:nvPr>
            <p:ph idx="1"/>
          </p:nvPr>
        </p:nvSpPr>
        <p:spPr/>
        <p:txBody>
          <a:bodyPr>
            <a:normAutofit fontScale="92500" lnSpcReduction="20000"/>
          </a:bodyPr>
          <a:lstStyle/>
          <a:p>
            <a:r>
              <a:rPr lang="en-AU" dirty="0"/>
              <a:t>ASIC v McDonald (no 11) (2009)  (‘James </a:t>
            </a:r>
            <a:r>
              <a:rPr lang="en-AU" dirty="0" err="1"/>
              <a:t>Hardie</a:t>
            </a:r>
            <a:r>
              <a:rPr lang="en-AU" dirty="0"/>
              <a:t> Case’) was a significant decision </a:t>
            </a:r>
            <a:r>
              <a:rPr lang="en-AU" dirty="0" smtClean="0"/>
              <a:t>impacting directors</a:t>
            </a:r>
            <a:r>
              <a:rPr lang="en-AU" dirty="0"/>
              <a:t>’ duties and corporate </a:t>
            </a:r>
            <a:r>
              <a:rPr lang="en-AU" dirty="0" smtClean="0"/>
              <a:t>governance.</a:t>
            </a:r>
          </a:p>
          <a:p>
            <a:endParaRPr lang="en-AU" dirty="0"/>
          </a:p>
          <a:p>
            <a:pPr marL="114300" indent="0">
              <a:buNone/>
            </a:pPr>
            <a:r>
              <a:rPr lang="en-AU" b="1" dirty="0" smtClean="0"/>
              <a:t>What can we learn from it?</a:t>
            </a:r>
          </a:p>
          <a:p>
            <a:pPr marL="171450" indent="-171450">
              <a:buFont typeface="Arial" charset="0"/>
              <a:buChar char="•"/>
            </a:pPr>
            <a:r>
              <a:rPr lang="en-AU" dirty="0" smtClean="0"/>
              <a:t>We </a:t>
            </a:r>
            <a:r>
              <a:rPr lang="en-AU" dirty="0"/>
              <a:t>must take a diligent interest in information </a:t>
            </a:r>
            <a:r>
              <a:rPr lang="en-AU" dirty="0" smtClean="0"/>
              <a:t>presented to us.</a:t>
            </a:r>
          </a:p>
          <a:p>
            <a:pPr marL="171450" indent="-171450">
              <a:buFont typeface="Arial" charset="0"/>
              <a:buChar char="•"/>
            </a:pPr>
            <a:r>
              <a:rPr lang="en-AU" dirty="0" smtClean="0"/>
              <a:t>Where </a:t>
            </a:r>
            <a:r>
              <a:rPr lang="en-AU" dirty="0"/>
              <a:t>a significant mater is brought before us, our duty of care cannot be abdicated by delegation to co-directors, management or expert advice. </a:t>
            </a:r>
          </a:p>
          <a:p>
            <a:pPr marL="171450" indent="-171450">
              <a:buFont typeface="Arial" charset="0"/>
              <a:buChar char="•"/>
            </a:pPr>
            <a:r>
              <a:rPr lang="en-AU" dirty="0"/>
              <a:t>Ask for more information. Where you don’t have enough or the matter is complex, seek more input and understand what </a:t>
            </a:r>
            <a:r>
              <a:rPr lang="en-AU" dirty="0" smtClean="0"/>
              <a:t>the </a:t>
            </a:r>
            <a:r>
              <a:rPr lang="en-AU" dirty="0"/>
              <a:t>implications are of your decision. </a:t>
            </a:r>
          </a:p>
          <a:p>
            <a:pPr marL="171450" indent="-171450">
              <a:buFont typeface="Arial" charset="0"/>
              <a:buChar char="•"/>
            </a:pPr>
            <a:r>
              <a:rPr lang="en-AU" dirty="0"/>
              <a:t>If you don’t have enough information, don’t vote. </a:t>
            </a:r>
          </a:p>
          <a:p>
            <a:endParaRPr lang="en-AU" dirty="0"/>
          </a:p>
        </p:txBody>
      </p:sp>
    </p:spTree>
    <p:extLst>
      <p:ext uri="{BB962C8B-B14F-4D97-AF65-F5344CB8AC3E}">
        <p14:creationId xmlns:p14="http://schemas.microsoft.com/office/powerpoint/2010/main" val="3275887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579</TotalTime>
  <Words>938</Words>
  <Application>Microsoft Office PowerPoint</Application>
  <PresentationFormat>On-screen Show (4:3)</PresentationFormat>
  <Paragraphs>161</Paragraphs>
  <Slides>15</Slides>
  <Notes>11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Apothecary</vt:lpstr>
      <vt:lpstr>Corporate governance &amp; Directors duties</vt:lpstr>
      <vt:lpstr>Esra Özege LLB</vt:lpstr>
      <vt:lpstr>AGENDA</vt:lpstr>
      <vt:lpstr>Governance</vt:lpstr>
      <vt:lpstr>10 principles of good governance</vt:lpstr>
      <vt:lpstr>Legal framework</vt:lpstr>
      <vt:lpstr>REGULATION</vt:lpstr>
      <vt:lpstr>WHAT is my fiduciary and Statutory duty?</vt:lpstr>
      <vt:lpstr>James hardie case</vt:lpstr>
      <vt:lpstr>Consequences of breach</vt:lpstr>
      <vt:lpstr>…but it’s just a NFP</vt:lpstr>
      <vt:lpstr>Examples to watch out for</vt:lpstr>
      <vt:lpstr>Self assessment</vt:lpstr>
      <vt:lpstr>How do I find out more</vt:lpstr>
      <vt:lpstr>Thank you</vt:lpstr>
    </vt:vector>
  </TitlesOfParts>
  <Company>Lion Pty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Esra Ozege</dc:creator>
  <cp:lastModifiedBy>Esra Ozege</cp:lastModifiedBy>
  <cp:revision>27</cp:revision>
  <dcterms:created xsi:type="dcterms:W3CDTF">2016-02-19T10:50:10Z</dcterms:created>
  <dcterms:modified xsi:type="dcterms:W3CDTF">2016-02-19T20:29:33Z</dcterms:modified>
</cp:coreProperties>
</file>